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8"/>
      <p:bold r:id=""/>
      <p:italic r:id=""/>
      <p:boldItalic r:id="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Playfair Display" pitchFamily="2" charset="77"/>
      <p:regular r:id="rId23"/>
      <p:bold r:id="rId24"/>
      <p:italic r:id=""/>
      <p:boldItalic r:id="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00a8fe8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00a8fe8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00a8fe8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00a8fe8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50789d1eb400e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c50789d1eb400e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765942d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765942d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a10c4e1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a10c4e1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00a8fe83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00a8fe83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7755354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7755354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c50789d1eb400e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c50789d1eb400e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c50789d1eb400e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c50789d1eb400e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3aa9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3aa9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50789d1eb400e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50789d1eb400e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00a8fe83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00a8fe83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00a8fe83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00a8fe83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00a8fe83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00a8fe83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00a8fe83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00a8fe83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172075" y="5001475"/>
            <a:ext cx="7971900" cy="1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85" y="4931755"/>
            <a:ext cx="949376" cy="26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2" y="5001475"/>
            <a:ext cx="179400" cy="1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hitphx/stlite" TargetMode="External"/><Relationship Id="rId3" Type="http://schemas.openxmlformats.org/officeDocument/2006/relationships/hyperlink" Target="https://streamlit.io/cloud" TargetMode="External"/><Relationship Id="rId7" Type="http://schemas.openxmlformats.org/officeDocument/2006/relationships/hyperlink" Target="https://cloud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zure.microsoft.com/" TargetMode="External"/><Relationship Id="rId5" Type="http://schemas.openxmlformats.org/officeDocument/2006/relationships/hyperlink" Target="https://aws.amazon.com/" TargetMode="External"/><Relationship Id="rId4" Type="http://schemas.openxmlformats.org/officeDocument/2006/relationships/hyperlink" Target="https://huggingface.co/spaces" TargetMode="Externa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30days.streamlitapp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reamlit.io/streamlit-quests-getting-started-with-streamli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97" y="1009642"/>
            <a:ext cx="4857498" cy="13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8908901" y="3636881"/>
            <a:ext cx="246000" cy="888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2770600" y="2178450"/>
            <a:ext cx="3609600" cy="64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162380" y="2906336"/>
            <a:ext cx="2819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Slide Deck</a:t>
            </a:r>
            <a:endParaRPr sz="30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 simple principles of Streamlit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3375975" y="1152475"/>
            <a:ext cx="5349600" cy="1149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Build an app in a few lines of code with our magically simple API. Then see it automatically update as you iteratively save the source file.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364150" y="2437400"/>
            <a:ext cx="5349600" cy="1486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Adding a widget is the same as declaring a variable. No need to write a backend, define routes, handle HTTP requests, connect a frontend, write HTML, CSS, JavaScript, ...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323775" y="1152550"/>
            <a:ext cx="2797500" cy="1149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1. Embrace scripting</a:t>
            </a:r>
            <a:endParaRPr sz="13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23775" y="2437400"/>
            <a:ext cx="2797500" cy="1486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2. Weave in interaction</a:t>
            </a:r>
            <a:endParaRPr sz="13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323700" y="4083450"/>
            <a:ext cx="2797500" cy="813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3. Deploy instantly</a:t>
            </a:r>
            <a:endParaRPr sz="13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3375975" y="4083450"/>
            <a:ext cx="5349600" cy="81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Effortlessly share, manage and deploy your apps, directly from Streamlit. All for free!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Coding a Streamlit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25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A simple Streamlit app can start off as a single Python script file, e.g. </a:t>
            </a:r>
            <a:r>
              <a:rPr lang="en" b="1">
                <a:solidFill>
                  <a:srgbClr val="595959"/>
                </a:solidFill>
              </a:rPr>
              <a:t>app.py</a:t>
            </a:r>
            <a:r>
              <a:rPr lang="en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Inside app file, you can import the Streamlit library via </a:t>
            </a:r>
            <a:r>
              <a:rPr lang="en" b="1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import streamlit as st</a:t>
            </a:r>
            <a:r>
              <a:rPr lang="en">
                <a:solidFill>
                  <a:srgbClr val="595959"/>
                </a:solidFill>
              </a:rPr>
              <a:t> and use any of the available Streamlit functions.</a:t>
            </a:r>
            <a:endParaRPr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Input widgets</a:t>
            </a:r>
            <a:endParaRPr sz="1800"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Output widgets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l="21940" t="36718" r="21396" b="34675"/>
          <a:stretch/>
        </p:blipFill>
        <p:spPr>
          <a:xfrm>
            <a:off x="5826275" y="151350"/>
            <a:ext cx="876600" cy="4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l="18424" t="36529" r="18240" b="10644"/>
          <a:stretch/>
        </p:blipFill>
        <p:spPr>
          <a:xfrm>
            <a:off x="6961375" y="147000"/>
            <a:ext cx="1001325" cy="83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5">
            <a:alphaModFix/>
          </a:blip>
          <a:srcRect l="8935" t="42917" r="10569" b="34210"/>
          <a:stretch/>
        </p:blipFill>
        <p:spPr>
          <a:xfrm>
            <a:off x="5826275" y="1173875"/>
            <a:ext cx="1395977" cy="3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6">
            <a:alphaModFix/>
          </a:blip>
          <a:srcRect l="23762" t="28087" r="34166" b="27764"/>
          <a:stretch/>
        </p:blipFill>
        <p:spPr>
          <a:xfrm>
            <a:off x="8184300" y="183275"/>
            <a:ext cx="876600" cy="91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7">
            <a:alphaModFix/>
          </a:blip>
          <a:srcRect t="31270" b="27794"/>
          <a:stretch/>
        </p:blipFill>
        <p:spPr>
          <a:xfrm>
            <a:off x="6571825" y="1658599"/>
            <a:ext cx="2247000" cy="9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8">
            <a:alphaModFix/>
          </a:blip>
          <a:srcRect t="32488" b="33135"/>
          <a:stretch/>
        </p:blipFill>
        <p:spPr>
          <a:xfrm>
            <a:off x="5673875" y="2537150"/>
            <a:ext cx="2002751" cy="68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9">
            <a:alphaModFix/>
          </a:blip>
          <a:srcRect l="8122" t="20802" r="6734" b="20567"/>
          <a:stretch/>
        </p:blipFill>
        <p:spPr>
          <a:xfrm>
            <a:off x="6702887" y="3548898"/>
            <a:ext cx="1862299" cy="121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49257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Streamlit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58000" cy="9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A minimal Streamlit app that prints  </a:t>
            </a:r>
            <a:r>
              <a:rPr lang="en" b="1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world!</a:t>
            </a:r>
            <a:endParaRPr sz="1800" b="1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388" y="2097475"/>
            <a:ext cx="6915226" cy="21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everywhere!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23000" cy="3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apps can be deployed everywhere:</a:t>
            </a:r>
            <a:endParaRPr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Locally</a:t>
            </a:r>
            <a:endParaRPr sz="1800"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Cloud-host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Streamlit Community Cloud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HF Spaces</a:t>
            </a:r>
            <a:endParaRPr sz="1800"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Self-host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AWS</a:t>
            </a:r>
            <a:r>
              <a:rPr lang="en" sz="1800">
                <a:solidFill>
                  <a:srgbClr val="595959"/>
                </a:solidFill>
              </a:rPr>
              <a:t>,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Azure</a:t>
            </a:r>
            <a:r>
              <a:rPr lang="en" sz="1800">
                <a:solidFill>
                  <a:srgbClr val="595959"/>
                </a:solidFill>
              </a:rPr>
              <a:t>,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GCP</a:t>
            </a:r>
            <a:r>
              <a:rPr lang="en" sz="1800">
                <a:solidFill>
                  <a:srgbClr val="595959"/>
                </a:solidFill>
              </a:rPr>
              <a:t>, etc.</a:t>
            </a:r>
            <a:endParaRPr sz="1800"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In-browser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Stlite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4700" y="1322250"/>
            <a:ext cx="3304499" cy="1834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with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#30DaysOfStreamlit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361500" cy="3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lang="en" sz="1600" b="1">
                <a:solidFill>
                  <a:srgbClr val="FF0000"/>
                </a:solidFill>
              </a:rPr>
              <a:t>What?</a:t>
            </a:r>
            <a:r>
              <a:rPr lang="en" sz="1600" b="1" i="1">
                <a:solidFill>
                  <a:srgbClr val="595959"/>
                </a:solidFill>
              </a:rPr>
              <a:t> </a:t>
            </a:r>
            <a:r>
              <a:rPr lang="en" sz="1600" b="1">
                <a:solidFill>
                  <a:srgbClr val="595959"/>
                </a:solidFill>
                <a:highlight>
                  <a:srgbClr val="F4CCCC"/>
                </a:highlight>
              </a:rPr>
              <a:t>#30DaysOfStreamlit</a:t>
            </a:r>
            <a:r>
              <a:rPr lang="en" sz="1600">
                <a:solidFill>
                  <a:srgbClr val="595959"/>
                </a:solidFill>
              </a:rPr>
              <a:t> is a social challenge for getting participants up to speed on building and deploying Streamlit apps.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lang="en" sz="1600" b="1">
                <a:solidFill>
                  <a:srgbClr val="FF0000"/>
                </a:solidFill>
              </a:rPr>
              <a:t>How?</a:t>
            </a:r>
            <a:r>
              <a:rPr lang="en" sz="1600">
                <a:solidFill>
                  <a:srgbClr val="595959"/>
                </a:solidFill>
              </a:rPr>
              <a:t> The challenge draws its inspiration from several other learning challenges </a:t>
            </a:r>
            <a:r>
              <a:rPr lang="en" sz="1600" i="1">
                <a:solidFill>
                  <a:srgbClr val="595959"/>
                </a:solidFill>
              </a:rPr>
              <a:t>e.g.</a:t>
            </a:r>
            <a:r>
              <a:rPr lang="en" sz="1600">
                <a:solidFill>
                  <a:srgbClr val="595959"/>
                </a:solidFill>
              </a:rPr>
              <a:t> Ken Jee’s </a:t>
            </a:r>
            <a:r>
              <a:rPr lang="en" sz="1600" b="1">
                <a:solidFill>
                  <a:srgbClr val="595959"/>
                </a:solidFill>
                <a:highlight>
                  <a:srgbClr val="C9DAF8"/>
                </a:highlight>
              </a:rPr>
              <a:t>#66daysofdata</a:t>
            </a:r>
            <a:r>
              <a:rPr lang="en" sz="1600">
                <a:solidFill>
                  <a:srgbClr val="595959"/>
                </a:solidFill>
              </a:rPr>
              <a:t>, </a:t>
            </a:r>
            <a:r>
              <a:rPr lang="en" sz="1600" b="1">
                <a:solidFill>
                  <a:srgbClr val="595959"/>
                </a:solidFill>
                <a:highlight>
                  <a:srgbClr val="C9DAF8"/>
                </a:highlight>
              </a:rPr>
              <a:t>#100daysofcode</a:t>
            </a:r>
            <a:r>
              <a:rPr lang="en" sz="1600">
                <a:solidFill>
                  <a:srgbClr val="595959"/>
                </a:solidFill>
              </a:rPr>
              <a:t>, Kaggle’s </a:t>
            </a:r>
            <a:r>
              <a:rPr lang="en" sz="1600" b="1">
                <a:solidFill>
                  <a:srgbClr val="595959"/>
                </a:solidFill>
                <a:highlight>
                  <a:srgbClr val="C9DAF8"/>
                </a:highlight>
              </a:rPr>
              <a:t>#30DaysofML</a:t>
            </a:r>
            <a:endParaRPr sz="1600" b="1">
              <a:solidFill>
                <a:srgbClr val="595959"/>
              </a:solidFill>
              <a:highlight>
                <a:srgbClr val="C9DAF8"/>
              </a:highlight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lang="en" sz="1600" b="1">
                <a:solidFill>
                  <a:srgbClr val="FF0000"/>
                </a:solidFill>
              </a:rPr>
              <a:t>When?</a:t>
            </a:r>
            <a:r>
              <a:rPr lang="en" sz="1600">
                <a:solidFill>
                  <a:srgbClr val="595959"/>
                </a:solidFill>
              </a:rPr>
              <a:t> The challenge started on April 1, 2022 where a new challenge was released daily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lang="en" sz="1600" b="1">
                <a:solidFill>
                  <a:srgbClr val="FF0000"/>
                </a:solidFill>
              </a:rPr>
              <a:t>Where?</a:t>
            </a:r>
            <a:r>
              <a:rPr lang="en" sz="1600" b="1">
                <a:solidFill>
                  <a:srgbClr val="595959"/>
                </a:solidFill>
              </a:rPr>
              <a:t> </a:t>
            </a:r>
            <a:r>
              <a:rPr lang="en" sz="1600">
                <a:solidFill>
                  <a:srgbClr val="595959"/>
                </a:solidFill>
              </a:rPr>
              <a:t>Challenges were posted daily on </a:t>
            </a:r>
            <a:r>
              <a:rPr lang="en" sz="1600" b="1">
                <a:solidFill>
                  <a:srgbClr val="595959"/>
                </a:solidFill>
                <a:highlight>
                  <a:srgbClr val="C9DAF8"/>
                </a:highlight>
              </a:rPr>
              <a:t>Twitter</a:t>
            </a:r>
            <a:r>
              <a:rPr lang="en" sz="1600">
                <a:solidFill>
                  <a:srgbClr val="595959"/>
                </a:solidFill>
              </a:rPr>
              <a:t> and </a:t>
            </a:r>
            <a:r>
              <a:rPr lang="en" sz="1600" b="1">
                <a:solidFill>
                  <a:srgbClr val="595959"/>
                </a:solidFill>
                <a:highlight>
                  <a:srgbClr val="C9DAF8"/>
                </a:highlight>
              </a:rPr>
              <a:t>LinkedIn</a:t>
            </a:r>
            <a:r>
              <a:rPr lang="en" sz="1600">
                <a:solidFill>
                  <a:srgbClr val="595959"/>
                </a:solidFill>
              </a:rPr>
              <a:t> as well as the </a:t>
            </a:r>
            <a:r>
              <a:rPr lang="en" sz="1600" b="1" u="sng">
                <a:solidFill>
                  <a:schemeClr val="hlink"/>
                </a:solidFill>
                <a:highlight>
                  <a:srgbClr val="F4CCCC"/>
                </a:highlight>
                <a:hlinkClick r:id="rId3"/>
              </a:rPr>
              <a:t>30 Days app</a:t>
            </a:r>
            <a:endParaRPr sz="1600" b="1">
              <a:solidFill>
                <a:srgbClr val="595959"/>
              </a:solidFill>
              <a:highlight>
                <a:srgbClr val="F4CCCC"/>
              </a:highlight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lang="en" sz="1600" b="1">
                <a:solidFill>
                  <a:srgbClr val="FF0000"/>
                </a:solidFill>
              </a:rPr>
              <a:t>Who? </a:t>
            </a:r>
            <a:r>
              <a:rPr lang="en" sz="1600">
                <a:solidFill>
                  <a:srgbClr val="595959"/>
                </a:solidFill>
              </a:rPr>
              <a:t>Anyone with a basic </a:t>
            </a:r>
            <a:r>
              <a:rPr lang="en" sz="1600" b="1">
                <a:solidFill>
                  <a:srgbClr val="595959"/>
                </a:solidFill>
                <a:highlight>
                  <a:srgbClr val="FFF2CC"/>
                </a:highlight>
              </a:rPr>
              <a:t>Python</a:t>
            </a:r>
            <a:r>
              <a:rPr lang="en" sz="1600">
                <a:solidFill>
                  <a:srgbClr val="595959"/>
                </a:solidFill>
              </a:rPr>
              <a:t> knowledge can participate.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317" y="1116586"/>
            <a:ext cx="2349076" cy="11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900" y="2373451"/>
            <a:ext cx="2253650" cy="18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Quests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83800" cy="3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A guided path for learning Streamlit that is conveniently summarized in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Streamlit Quests blog</a:t>
            </a:r>
            <a:endParaRPr>
              <a:solidFill>
                <a:srgbClr val="595959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Links to all essential Streamlit resources provided in the blog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175" y="1169850"/>
            <a:ext cx="4256424" cy="30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441" y="982482"/>
            <a:ext cx="4480900" cy="316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Deploying ML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24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Model deployment is the endpoint of a data science workflow. </a:t>
            </a:r>
            <a:endParaRPr sz="21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Models can be deployed as:</a:t>
            </a:r>
            <a:endParaRPr sz="2100"/>
          </a:p>
          <a:p>
            <a:pPr marL="914400" lvl="1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Jupyter notebooks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API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Web apps</a:t>
            </a:r>
            <a:endParaRPr sz="21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697" y="1075662"/>
            <a:ext cx="4260299" cy="382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fast and easy to build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web apps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9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build a web app you’d typically use such Python web frameworks as Django and Flask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But the steep learning curve and the big time investment for implementing these apps present a major hurdle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makes the app creation process as simple as writing Python scripts</a:t>
            </a:r>
            <a:endParaRPr sz="20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450" y="2091461"/>
            <a:ext cx="2996901" cy="15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Streamlit </a:t>
            </a:r>
            <a:r>
              <a:rPr lang="en"/>
              <a:t>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08100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is an open source  web framework in Python that turns data scripts into shareable web apps in minutes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Typically, creating web apps require a steep learning curve</a:t>
            </a:r>
            <a:endParaRPr sz="2000"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l="2194" r="1955"/>
          <a:stretch/>
        </p:blipFill>
        <p:spPr>
          <a:xfrm>
            <a:off x="4819905" y="1224250"/>
            <a:ext cx="4120027" cy="239002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86500" y="3663875"/>
            <a:ext cx="68973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requires no front-end experience (as this is already handled by Streamlit) so you can focus on the data and model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Prerequisites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2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Have basic Python knowledge.</a:t>
            </a:r>
            <a:endParaRPr sz="21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Write scripts to perform specific tasks </a:t>
            </a:r>
            <a:endParaRPr sz="2100"/>
          </a:p>
          <a:p>
            <a:pPr marL="914400" lvl="1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Taking several Excel files as input and combining them into one</a:t>
            </a:r>
            <a:endParaRPr sz="21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Build and grow the Streamlit app line by line instead of starting with a predefined layout (it takes only a few lines of code)</a:t>
            </a:r>
            <a:endParaRPr sz="21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225" y="1340500"/>
            <a:ext cx="2641473" cy="24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Installing Streamlit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33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can be installed via </a:t>
            </a:r>
            <a:r>
              <a:rPr lang="en" b="1">
                <a:solidFill>
                  <a:schemeClr val="dk1"/>
                </a:solidFill>
              </a:rPr>
              <a:t>pip</a:t>
            </a:r>
            <a:r>
              <a:rPr lang="en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streamlit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streamlit hello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can be installed via </a:t>
            </a:r>
            <a:r>
              <a:rPr lang="en" b="1">
                <a:solidFill>
                  <a:schemeClr val="dk1"/>
                </a:solidFill>
              </a:rPr>
              <a:t>conda</a:t>
            </a:r>
            <a:r>
              <a:rPr lang="en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conda install -c conda-forge streamlit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2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500" y="901050"/>
            <a:ext cx="2187000" cy="2455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Python data ecosystem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47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The Python data ecosystem is comprised of several complementary Python libraries that facilitate the data science workflow</a:t>
            </a:r>
            <a:endParaRPr sz="22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800" y="1130772"/>
            <a:ext cx="6120999" cy="35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Gallery of Streamlit apps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8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If you’re looking to get inspired, you can check out the </a:t>
            </a:r>
            <a:r>
              <a:rPr lang="en" b="1">
                <a:solidFill>
                  <a:schemeClr val="dk1"/>
                </a:solidFill>
              </a:rPr>
              <a:t>Gallery</a:t>
            </a:r>
            <a:r>
              <a:rPr lang="en">
                <a:solidFill>
                  <a:srgbClr val="595959"/>
                </a:solidFill>
              </a:rPr>
              <a:t> for examples of various Streamlit apps across several verticals</a:t>
            </a:r>
            <a:endParaRPr sz="22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00" y="1093725"/>
            <a:ext cx="6408899" cy="335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Streamlit for data science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7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adds a </a:t>
            </a:r>
            <a:r>
              <a:rPr lang="en" b="1">
                <a:solidFill>
                  <a:schemeClr val="dk1"/>
                </a:solidFill>
              </a:rPr>
              <a:t>visualization layer</a:t>
            </a:r>
            <a:r>
              <a:rPr lang="en">
                <a:solidFill>
                  <a:srgbClr val="595959"/>
                </a:solidFill>
              </a:rPr>
              <a:t> to scripts</a:t>
            </a:r>
            <a:endParaRPr sz="22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00" y="943101"/>
            <a:ext cx="6400977" cy="37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Microsoft Macintosh PowerPoint</Application>
  <PresentationFormat>On-screen Show (16:9)</PresentationFormat>
  <Paragraphs>66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Montserrat</vt:lpstr>
      <vt:lpstr>Lato</vt:lpstr>
      <vt:lpstr>Courier New</vt:lpstr>
      <vt:lpstr>Playfair Display</vt:lpstr>
      <vt:lpstr>Arial</vt:lpstr>
      <vt:lpstr>Coral</vt:lpstr>
      <vt:lpstr>PowerPoint Presentation</vt:lpstr>
      <vt:lpstr>Deploying ML models</vt:lpstr>
      <vt:lpstr>It’s fast and easy to build web apps</vt:lpstr>
      <vt:lpstr>Enter Streamlit …</vt:lpstr>
      <vt:lpstr>Prerequisites</vt:lpstr>
      <vt:lpstr>Installing Streamlit</vt:lpstr>
      <vt:lpstr>Python data ecosystem</vt:lpstr>
      <vt:lpstr>Gallery of Streamlit apps</vt:lpstr>
      <vt:lpstr>Streamlit for data science</vt:lpstr>
      <vt:lpstr>3 simple principles of Streamlit</vt:lpstr>
      <vt:lpstr>Coding a Streamlit app</vt:lpstr>
      <vt:lpstr>First Streamlit App</vt:lpstr>
      <vt:lpstr>Deploy everywhere!</vt:lpstr>
      <vt:lpstr>Learn with #30DaysOfStreamlit</vt:lpstr>
      <vt:lpstr>Streamlit 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Caroline Frasca</cp:lastModifiedBy>
  <cp:revision>1</cp:revision>
  <dcterms:modified xsi:type="dcterms:W3CDTF">2023-07-28T01:39:44Z</dcterms:modified>
</cp:coreProperties>
</file>